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ecursiv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cursive-bold.fntdata"/><Relationship Id="rId25" Type="http://schemas.openxmlformats.org/officeDocument/2006/relationships/font" Target="fonts/Recursiv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5c863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5c863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2a454ff2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2a454ff2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b517f84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b517f84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b517f84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b517f84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5c863b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5c863b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5c863be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5c863be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5c863b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5c863b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5c863b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5c863b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5c863be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5c863be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2a454ff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2a454ff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2a454ff2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2a454ff2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2a454ff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2a454ff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2a454ff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2a454ff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2a454ff2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2a454ff2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2a454ff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2a454ff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124550" y="1080688"/>
            <a:ext cx="6894900" cy="22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MICROCONTROLLERS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TYPES AND APPLICATIONS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3479000" y="51605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6786650" y="2211400"/>
            <a:ext cx="22794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3707600" y="3927475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-59700" y="2289275"/>
            <a:ext cx="1599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2109500" y="28865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947700" y="2703700"/>
            <a:ext cx="0" cy="1359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7" name="Google Shape;67;p13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421250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Live Demo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73" name="Google Shape;173;p22"/>
          <p:cNvCxnSpPr/>
          <p:nvPr/>
        </p:nvCxnSpPr>
        <p:spPr>
          <a:xfrm>
            <a:off x="2203925" y="484950"/>
            <a:ext cx="644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6" name="Google Shape;176;p22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Arduino vs ESP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Arduino IDE vs ESP-IDF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Monitorizarea Panourilor Solare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84" name="Google Shape;184;p23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23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330602"/>
            <a:ext cx="4351774" cy="25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611" y="1162463"/>
            <a:ext cx="4006618" cy="28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Proiectele Noastre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Testarea prototipurilor a plăcilor din așchii de lemn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96" name="Google Shape;196;p24"/>
          <p:cNvCxnSpPr/>
          <p:nvPr/>
        </p:nvCxnSpPr>
        <p:spPr>
          <a:xfrm>
            <a:off x="3493975" y="484900"/>
            <a:ext cx="5156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2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 title="IMG_61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25" y="1225950"/>
            <a:ext cx="4030602" cy="302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 title="IMG_614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27187" y="1604186"/>
            <a:ext cx="3025874" cy="22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 title="IMG_618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196075" y="1604701"/>
            <a:ext cx="3030026" cy="22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8847125" y="0"/>
            <a:ext cx="300600" cy="44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4100" y="4334925"/>
            <a:ext cx="9144000" cy="811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type="ctrTitle"/>
          </p:nvPr>
        </p:nvSpPr>
        <p:spPr>
          <a:xfrm>
            <a:off x="1529450" y="1510650"/>
            <a:ext cx="53334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THANK YOU,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434343"/>
                </a:solidFill>
                <a:latin typeface="Recursive"/>
                <a:ea typeface="Recursive"/>
                <a:cs typeface="Recursive"/>
                <a:sym typeface="Recursive"/>
              </a:rPr>
              <a:t>THE END</a:t>
            </a:r>
            <a:endParaRPr b="1">
              <a:solidFill>
                <a:srgbClr val="434343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2046450" y="4386525"/>
            <a:ext cx="384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rgbClr val="FFFFFF"/>
                </a:solidFill>
                <a:latin typeface="Recursive"/>
                <a:ea typeface="Recursive"/>
                <a:cs typeface="Recursive"/>
                <a:sym typeface="Recursive"/>
              </a:rPr>
              <a:t>Code Sinaia 2025</a:t>
            </a:r>
            <a:endParaRPr b="1">
              <a:solidFill>
                <a:srgbClr val="FFFFFF"/>
              </a:solidFill>
              <a:latin typeface="Recursive"/>
              <a:ea typeface="Recursive"/>
              <a:cs typeface="Recursive"/>
              <a:sym typeface="Recursive"/>
            </a:endParaRPr>
          </a:p>
        </p:txBody>
      </p:sp>
      <p:pic>
        <p:nvPicPr>
          <p:cNvPr descr="Mobirise"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876" y="119131"/>
            <a:ext cx="940835" cy="793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274825" y="48784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FFFFFF"/>
                </a:solidFill>
              </a:rPr>
              <a:t>2025 Copyright © by INPROTED– </a:t>
            </a:r>
            <a:r>
              <a:rPr b="1" lang="ro" sz="750">
                <a:solidFill>
                  <a:srgbClr val="FFFFFF"/>
                </a:solidFill>
              </a:rPr>
              <a:t>I</a:t>
            </a:r>
            <a:r>
              <a:rPr lang="ro" sz="750">
                <a:solidFill>
                  <a:srgbClr val="FFFFFF"/>
                </a:solidFill>
              </a:rPr>
              <a:t>nternational </a:t>
            </a:r>
            <a:r>
              <a:rPr b="1" lang="ro" sz="750">
                <a:solidFill>
                  <a:srgbClr val="FFFFFF"/>
                </a:solidFill>
              </a:rPr>
              <a:t>Pro</a:t>
            </a:r>
            <a:r>
              <a:rPr lang="ro" sz="750">
                <a:solidFill>
                  <a:srgbClr val="FFFFFF"/>
                </a:solidFill>
              </a:rPr>
              <a:t>fessionals for </a:t>
            </a:r>
            <a:r>
              <a:rPr b="1" lang="ro" sz="750">
                <a:solidFill>
                  <a:srgbClr val="FFFFFF"/>
                </a:solidFill>
              </a:rPr>
              <a:t>T</a:t>
            </a:r>
            <a:r>
              <a:rPr lang="ro" sz="750">
                <a:solidFill>
                  <a:srgbClr val="FFFFFF"/>
                </a:solidFill>
              </a:rPr>
              <a:t>echnology and </a:t>
            </a:r>
            <a:r>
              <a:rPr b="1" lang="ro" sz="750">
                <a:solidFill>
                  <a:srgbClr val="FFFFFF"/>
                </a:solidFill>
              </a:rPr>
              <a:t>Ed</a:t>
            </a:r>
            <a:r>
              <a:rPr lang="ro" sz="750">
                <a:solidFill>
                  <a:srgbClr val="FFFFFF"/>
                </a:solidFill>
              </a:rPr>
              <a:t>ucation | All Rights Reserved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 flipH="1" rot="10800000">
            <a:off x="-67475" y="1896400"/>
            <a:ext cx="2348700" cy="1356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/>
          <p:nvPr/>
        </p:nvCxnSpPr>
        <p:spPr>
          <a:xfrm flipH="1" rot="10800000">
            <a:off x="6208400" y="2901300"/>
            <a:ext cx="2715600" cy="15678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16" name="Google Shape;216;p25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5"/>
          <p:cNvCxnSpPr/>
          <p:nvPr/>
        </p:nvCxnSpPr>
        <p:spPr>
          <a:xfrm flipH="1" rot="10800000">
            <a:off x="3319225" y="-129875"/>
            <a:ext cx="2376600" cy="1372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/>
          <p:nvPr/>
        </p:nvCxnSpPr>
        <p:spPr>
          <a:xfrm flipH="1" rot="10800000">
            <a:off x="2855200" y="917325"/>
            <a:ext cx="6008700" cy="3469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Sample Heading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Sample text: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More sample text</a:t>
            </a:r>
            <a:endParaRPr/>
          </a:p>
        </p:txBody>
      </p:sp>
      <p:cxnSp>
        <p:nvCxnSpPr>
          <p:cNvPr id="226" name="Google Shape;226;p26"/>
          <p:cNvCxnSpPr/>
          <p:nvPr/>
        </p:nvCxnSpPr>
        <p:spPr>
          <a:xfrm>
            <a:off x="3229900" y="484900"/>
            <a:ext cx="54201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2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Sample Heading With Picture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Sample text: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Sub-topic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Point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More sample text</a:t>
            </a:r>
            <a:endParaRPr/>
          </a:p>
        </p:txBody>
      </p:sp>
      <p:cxnSp>
        <p:nvCxnSpPr>
          <p:cNvPr id="237" name="Google Shape;237;p27"/>
          <p:cNvCxnSpPr/>
          <p:nvPr/>
        </p:nvCxnSpPr>
        <p:spPr>
          <a:xfrm>
            <a:off x="5183275" y="484900"/>
            <a:ext cx="34668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7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27" title="Untitled drawing (4) (1).jpg"/>
          <p:cNvPicPr preferRelativeResize="0"/>
          <p:nvPr/>
        </p:nvPicPr>
        <p:blipFill rotWithShape="1">
          <a:blip r:embed="rId4">
            <a:alphaModFix/>
          </a:blip>
          <a:srcRect b="5096" l="0" r="0" t="0"/>
          <a:stretch/>
        </p:blipFill>
        <p:spPr>
          <a:xfrm>
            <a:off x="4993863" y="1268326"/>
            <a:ext cx="3801574" cy="270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 title="Untitled drawing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latin typeface="Recursive"/>
                <a:ea typeface="Recursive"/>
                <a:cs typeface="Recursive"/>
                <a:sym typeface="Recursive"/>
              </a:rPr>
              <a:t>Curpins</a:t>
            </a:r>
            <a:endParaRPr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17275" y="99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Despre noi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Introducere in microcontrolere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Ce sunt microcontrolerele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de dezvoltare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Utilizari zilnice &amp;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Placi entry-level : Arduino vs </a:t>
            </a:r>
            <a:r>
              <a:rPr lang="ro"/>
              <a:t>ESP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Live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Proiectele Noastre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Monitorizarea panourilor solare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ro"/>
              <a:t>Testarea prototipurilor a plăcilor din așchii de lemn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Q&amp;A</a:t>
            </a:r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3531275" y="484900"/>
            <a:ext cx="51186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274825" y="4757625"/>
            <a:ext cx="73917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Despre noi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717275" y="9957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George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Absolvit liceul anul acesta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Locul 1 de 2 ori la ONTI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Backend developer</a:t>
            </a:r>
            <a:endParaRPr/>
          </a:p>
        </p:txBody>
      </p:sp>
      <p:cxnSp>
        <p:nvCxnSpPr>
          <p:cNvPr id="86" name="Google Shape;86;p15"/>
          <p:cNvCxnSpPr/>
          <p:nvPr/>
        </p:nvCxnSpPr>
        <p:spPr>
          <a:xfrm>
            <a:off x="2267075" y="474925"/>
            <a:ext cx="6383100" cy="99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5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4572000" y="9957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Ștefan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Absolvit liceul anul acesta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Pasionat de securitate cibernetica, muzica, sport, filozofie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Frontend developer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Ce sunt microcontrolerele?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6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882000" y="1281450"/>
            <a:ext cx="36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Microcontrolerele sunt circuite integrate mici care conțin un procesor, memorie și dispozitive periferice, utilizate pentru a controla diverse dispozitive electronice.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150" y="1281438"/>
            <a:ext cx="4394526" cy="219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Plăci de dezvoltare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flipH="1">
            <a:off x="3224462" y="484864"/>
            <a:ext cx="54255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17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322725"/>
            <a:ext cx="36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Plăcile de dezvoltare sunt platforme hardware care integrează un microcontroler și componente auxiliare, facilitând programarea și testarea rapidă a proiectelor electronice.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517" y="896025"/>
            <a:ext cx="4545908" cy="34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>
            <a:off x="3879450" y="466325"/>
            <a:ext cx="4770600" cy="186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8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18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30000" y="1261650"/>
            <a:ext cx="46692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785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Microcontrolerele și plăcile de dezvoltare sunt folosite zilnic în: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1. Aplicații IoT (Internet of Things)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Smart Home (termostate, becuri inteligente, sisteme de securitate)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Wearables (ceasuri smart, trackere de fitness)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Agricultură inteligentă (senzori de umiditate, irigații automate)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Monitorizare industrială (senzori de temperatură, control motoare)</a:t>
            </a:r>
            <a:endParaRPr sz="14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575" y="1119700"/>
            <a:ext cx="3735875" cy="22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flipH="1" rot="10800000">
            <a:off x="3730625" y="484975"/>
            <a:ext cx="49197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19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82575" y="1247438"/>
            <a:ext cx="42600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Dispozitive folosite in fiecare zi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Electrocasnice (frigidere, mașini de spălat, aer condiționat)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Automobile (sisteme de navigație, senzori de parcare)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Jucării și drone (control motoare, senzori de mișcare)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o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Automatizări (roboți, sisteme de deschidere uși)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850" y="1520787"/>
            <a:ext cx="3839853" cy="215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o" u="sng"/>
              <a:t>Utilizari zilnice &amp; IoT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>
            <a:off x="4425150" y="476250"/>
            <a:ext cx="4224900" cy="87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0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82575" y="1247452"/>
            <a:ext cx="50439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 ce sunt ideale pentru IoT?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Consum redus de energie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Conectivitate (Wi-Fi, Bluetooth, LoRa)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Procesare în timp real la cost mic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(Plăci populare pentru IoT: ESP32, Arduino IoT Cloud, Raspberry Pi, NodeMCU.)</a:t>
            </a:r>
            <a:endParaRPr i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475" y="1151288"/>
            <a:ext cx="3145225" cy="31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100" y="2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type="title"/>
          </p:nvPr>
        </p:nvSpPr>
        <p:spPr>
          <a:xfrm>
            <a:off x="274825" y="24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Plăci</a:t>
            </a:r>
            <a:r>
              <a:rPr lang="ro" u="sng">
                <a:latin typeface="Recursive"/>
                <a:ea typeface="Recursive"/>
                <a:cs typeface="Recursive"/>
                <a:sym typeface="Recursive"/>
              </a:rPr>
              <a:t> entry-level : Arduino vs ESP </a:t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ecursive"/>
              <a:ea typeface="Recursive"/>
              <a:cs typeface="Recursive"/>
              <a:sym typeface="Recursive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flipH="1" rot="10800000">
            <a:off x="7352100" y="484975"/>
            <a:ext cx="1298100" cy="12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274825" y="4757625"/>
            <a:ext cx="7350900" cy="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1"/>
          <p:cNvSpPr txBox="1"/>
          <p:nvPr/>
        </p:nvSpPr>
        <p:spPr>
          <a:xfrm>
            <a:off x="274825" y="4802225"/>
            <a:ext cx="7160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750">
                <a:solidFill>
                  <a:srgbClr val="525252"/>
                </a:solidFill>
              </a:rPr>
              <a:t>2025 Copyright © by INPROTED – </a:t>
            </a:r>
            <a:r>
              <a:rPr b="1" lang="ro" sz="750">
                <a:solidFill>
                  <a:srgbClr val="525252"/>
                </a:solidFill>
              </a:rPr>
              <a:t>I</a:t>
            </a:r>
            <a:r>
              <a:rPr lang="ro" sz="750">
                <a:solidFill>
                  <a:srgbClr val="525252"/>
                </a:solidFill>
              </a:rPr>
              <a:t>nternational </a:t>
            </a:r>
            <a:r>
              <a:rPr b="1" lang="ro" sz="750">
                <a:solidFill>
                  <a:srgbClr val="525252"/>
                </a:solidFill>
              </a:rPr>
              <a:t>Pro</a:t>
            </a:r>
            <a:r>
              <a:rPr lang="ro" sz="750">
                <a:solidFill>
                  <a:srgbClr val="525252"/>
                </a:solidFill>
              </a:rPr>
              <a:t>fessionals for </a:t>
            </a:r>
            <a:r>
              <a:rPr b="1" lang="ro" sz="750">
                <a:solidFill>
                  <a:srgbClr val="525252"/>
                </a:solidFill>
              </a:rPr>
              <a:t>T</a:t>
            </a:r>
            <a:r>
              <a:rPr lang="ro" sz="750">
                <a:solidFill>
                  <a:srgbClr val="525252"/>
                </a:solidFill>
              </a:rPr>
              <a:t>echnology and </a:t>
            </a:r>
            <a:r>
              <a:rPr b="1" lang="ro" sz="750">
                <a:solidFill>
                  <a:srgbClr val="525252"/>
                </a:solidFill>
              </a:rPr>
              <a:t>Ed</a:t>
            </a:r>
            <a:r>
              <a:rPr lang="ro" sz="750">
                <a:solidFill>
                  <a:srgbClr val="525252"/>
                </a:solidFill>
              </a:rPr>
              <a:t>ucation | All Rights Reserved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1" title="Untitled drawing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125" y="4386525"/>
            <a:ext cx="1160926" cy="8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/>
          <p:nvPr/>
        </p:nvCxnSpPr>
        <p:spPr>
          <a:xfrm rot="10800000">
            <a:off x="4474200" y="1022475"/>
            <a:ext cx="0" cy="3363000"/>
          </a:xfrm>
          <a:prstGeom prst="straightConnector1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1"/>
          <p:cNvSpPr txBox="1"/>
          <p:nvPr/>
        </p:nvSpPr>
        <p:spPr>
          <a:xfrm>
            <a:off x="15640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Arduino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528575" y="814950"/>
            <a:ext cx="14424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ESP</a:t>
            </a:r>
            <a:endParaRPr b="1" i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52800" y="1455825"/>
            <a:ext cx="39327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2-32 KB SRAM, 32 KB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8 bit (16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Necesita 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shield</a:t>
            </a: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extern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20-30 lei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Limită (necesită module extra)	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727825" y="1455825"/>
            <a:ext cx="42315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Memorie: 	80-520 KB SRAM, 4-16 MB Flash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Procesor: 32 bit (80-240 MHz)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Wi-Fi/Bluethooth: Vine cu ele din fabrica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Pret: 20-50 lei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Capabilitati IoT: Excelent (Wi-Fi integrat, MQTT, HTTP)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r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